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2" r:id="rId4"/>
    <p:sldId id="258" r:id="rId5"/>
    <p:sldId id="260" r:id="rId6"/>
    <p:sldId id="290" r:id="rId7"/>
    <p:sldId id="291" r:id="rId8"/>
    <p:sldId id="286" r:id="rId9"/>
    <p:sldId id="287" r:id="rId10"/>
    <p:sldId id="288" r:id="rId11"/>
    <p:sldId id="289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</p:sldIdLst>
  <p:sldSz cx="9906000" cy="6858000" type="A4"/>
  <p:notesSz cx="6858000" cy="9144000"/>
  <p:defaultTextStyle>
    <a:defPPr>
      <a:defRPr lang="id-ID"/>
    </a:defPPr>
    <a:lvl1pPr marL="0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4697" autoAdjust="0"/>
  </p:normalViewPr>
  <p:slideViewPr>
    <p:cSldViewPr>
      <p:cViewPr varScale="1">
        <p:scale>
          <a:sx n="70" d="100"/>
          <a:sy n="70" d="100"/>
        </p:scale>
        <p:origin x="1218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F1A9-91B4-45D7-B97A-CE29525EB296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D3359-4420-473A-AFFF-FB47F6049D2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300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DESKRIPSI 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paling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menyimpulkan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nyaman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merasa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nyaman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sebaliknya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menyambut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sosok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pribadi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mewakili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Proses greeting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memegang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 AUDIENS 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Ketika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tamu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mulai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membuka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pintu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lakukan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?”</a:t>
            </a:r>
          </a:p>
          <a:p>
            <a:pPr lvl="0"/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JELASKAN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berdiri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duduk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menyambut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tersenyum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menyambut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urutan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Salam : 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ucapakan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assalamualaikum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Perkenalan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Sebutkan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merasa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nyaman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Ucapkan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panggilan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“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”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 “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Persilahkan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Duduk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kenyamanan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tamu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memungkinkan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sediakan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suguhkan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mineral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gelas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Keperluan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keperluan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kedatangannya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 ? Ada yang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bantu ? “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2CE44-1E93-3E49-8DE1-B9CC790C95D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DESKRIPSI</a:t>
            </a:r>
            <a:endParaRPr lang="en-ID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mengajarkan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urutan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meminta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Tugas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menggali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sebanyak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kebutuhan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Urutan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Identitas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		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Siapakan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pulpen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buku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daftar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 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sekolah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). Di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akhir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SELALU INGAT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menanyakan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HP &amp; email. 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merasa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nyaman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disebut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Kelas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Sekolah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memetakan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kebutuhan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paling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membutuhkan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Gali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Kebutuhan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menggali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kebutuhan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Kebutuhan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berkaitan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permasalahan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Orang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kebutuhan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kemungkinan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kebutuhan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UAN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bimbingan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lulus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tertentu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tertentu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Naik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bimbingan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menaikkan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rapport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ulangan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sekolah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bimbingan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Pendamping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mentargetkan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khusus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melainkan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sekolah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pendampingan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pemahaman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baik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PAC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menggali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boleh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memaksakan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mengarahkan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Dengarkan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layanan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ditingkatkan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kakak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dibantu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pelajaran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gunakan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dibantu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bermakna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bantuan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butuhkan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Hal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mendorong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menyadari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kebutuhan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pendampingan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Anggukkan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kepala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persetujuan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terhadap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disampaikan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Berikan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Solusi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terlihat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didengarkan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mendengarkan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tertarik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mendengarkannya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kebutuhannya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Siapkan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brosur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menjelaskan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dibutuhkannya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Jelaskan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Keunggulan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 5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keunggulan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singkat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pengertian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keunggulan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Solution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Fisitaru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Magasing)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Fasilitas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Fisik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Fasilitas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Konselling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 juga memiliki program Smart Consys, yang akan dipergunakan untuk membantu siswa dalam memilih jurusan dan Program Studi saat mendaftar di Perguruan Tinggi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Kisah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Sukses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Testimoni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Alumni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Sejarah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berdiri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sejak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1982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berpengalaman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memahami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bimbingan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Apalagi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selalu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meng”update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meghasilkan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jutaan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lulusan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negeri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swasta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Indonesia 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Negeri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500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diterima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pelosok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Indonesia. 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Kesiapan materi dan kurikulum pembelajaran Primagama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menyiapkan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kurikulum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Ruang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menjelaskan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segala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keunggulan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diajak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berkeliling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kegiatan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mengajar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 seeing is believing “ 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diajak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tour 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meningkatkan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keyakinan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terhadap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kualitas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Primaga,a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Penawaran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Terbatas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 AUDIENS 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segera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closing ?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lakukan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ketertarikan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 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ketertarikan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biarkan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biarkan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Mulailah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langkah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Penawaran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Terbatas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rencananya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daftar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sekarang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besok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 “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rencananya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sekalian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temannya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 “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rencananya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sekaligus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 “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transfer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kredit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 “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Penawaran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terbatas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pilihan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pilihannya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menghasilkan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closing. 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PERHATIAN : 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wajah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ketertarikan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golden moment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mengarahkan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 verbal 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sambil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reaksi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formulir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menolak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tawarkan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 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merchandise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mendaftar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diskon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lain lain,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promo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area.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“ ok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mendaftar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Namun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berkunjung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izinkan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kami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menolak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Tawarkan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kesempatan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follow up :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Trial Class 1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hari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Voucher Try Out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lain lain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promo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area.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“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mendaftar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Walaupun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menarik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tadi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Namun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berkunjung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izinkan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kami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voucher Try Out gratis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Putranya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menilai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kesiapan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menghadapi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jawabannnya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mencatat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telfon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emailnya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kami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menarik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diskon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special.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kami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 HP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bapak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 “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laporan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atasan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bapak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dihubungi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Catatan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 no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telfon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follow up.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Pendaftaran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closing,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pendaftaran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benar</a:t>
            </a:r>
            <a:endParaRPr lang="en-ID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0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D" sz="10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2CE44-1E93-3E49-8DE1-B9CC790C95D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5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2CE44-1E93-3E49-8DE1-B9CC790C95D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DESKRIPSI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Menerima telfon termasuk kesan pertama bagi pelanggan ataupun calon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 dalam menjawab telfon diperlukan sehingga ada kesamaan informasi dan image profesional dari Primagama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Langkah :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Konfirmasi penerima 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 ini harus diucapkan untuk mengkonfirmasi bahwa si penelfon menghubungi no telfon alamat yang tepat 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 ini ditambahkan sedikit branding, seperti iklan tagline Primagama.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 : “ Selamat siang, Primagama Bimbelnya Indonesia “</a:t>
            </a:r>
          </a:p>
          <a:p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 Penerima Telfon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Memperkenalkan diri membuat penelfon merasa lebih nyaman untuk berbicara. 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  : “nama saya Eri “</a:t>
            </a:r>
          </a:p>
          <a:p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Tawarkan Bantuan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Inti dari pesan dalam menerima telfon adalah menanyakan keperluan atau bantuan apa yang dibutuhkan. Apakah membutuhkan informasi tentangbimbel atau ada yang lainnya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 : ”ada yang bisa saya bantu?"</a:t>
            </a:r>
          </a:p>
          <a:p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2CE44-1E93-3E49-8DE1-B9CC790C95D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79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SIMULASI / PRAKTEK GREETING PAC MENERIMA TELFON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DESKRIPSI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exercise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peserta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diminta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berpasangan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berperan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berperan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penelfon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Ucapkan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script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terlebih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dahulu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memahami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pelayanan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mempraktekkan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PERHATIAN :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masukan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intonasi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cepat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Pastikan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berbicara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artikulasi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2CE44-1E93-3E49-8DE1-B9CC790C95D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1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PROSES PAC MELAKUKAN FOLLOW UP VIA TELFON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DESKRIPSI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 potensial pelanggan yang tidak di follow up. Salah satu cara yang efektif untuk melakukan follow up adalah melalui telfon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LANGKAH </a:t>
            </a:r>
          </a:p>
          <a:p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Salam &amp; Perkenalkan Diri</a:t>
            </a:r>
            <a:endParaRPr lang="en-ID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Penting untuk penerima telfon siapa yang menghubungi serta untuk membangun keakraban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Konfirmasi Identitas Penerima Telepon</a:t>
            </a:r>
            <a:endParaRPr lang="en-ID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Pastikan no yang dihubungi sesuai dengan data yang Anda hubungi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 Penarik Minat</a:t>
            </a:r>
            <a:endParaRPr lang="en-ID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Ini poin penting sehingga ada alasan untuk berbicara dengan calon pelanggan Anda.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Misal :</a:t>
            </a: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Voucher try out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Menginfokan hasil try out putra/putrinya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Menginfokan jadwal free trial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Dan lain lain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Penawaran Menarik &amp; Terbatas</a:t>
            </a:r>
            <a:endParaRPr lang="en-ID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Berikan penawaran menarik dan ada batas waktunya. Buat seperti terdesak tapi dengan cara yang halus, sehingga tidak merasa dipaksa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 :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tapi mohon maaf sebelumnya Bu, penawaran ini tinggal untuk 2 orang. Ibu salah satunya. Karena memang waktu itu Ibu yag datang ke cabang kami. Seandainya ibu tidak tertarik, kebetulan ada 3 siswa lagi dalam daftar antrian kami “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id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id-ID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Konfirmasi Kesediaan</a:t>
            </a:r>
            <a:endParaRPr lang="en-ID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Pastikan kembali tanggal dan waktu kapan calon pelanggan akan datang ke cabang mengikuti program penawaran Anda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2CE44-1E93-3E49-8DE1-B9CC790C95D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36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DESKRIPSI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exercise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peserta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diminta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berpasangan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berperan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berperan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penelfon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Ucapkan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script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terlebih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dahulu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memahami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pelayanan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mempraktekkan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PERHATIAN :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masukan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intonasi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cepat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Pastiakan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berbicara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artikulasi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CATATAN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Seandaianya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tertarik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gunakan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follow up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diajarkan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feel felt found yang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endParaRPr lang="en-ID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2CE44-1E93-3E49-8DE1-B9CC790C95D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6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28600"/>
            <a:ext cx="222885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28600"/>
            <a:ext cx="652145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6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333500"/>
            <a:ext cx="4375150" cy="377190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333500"/>
            <a:ext cx="4375150" cy="377190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4"/>
            <a:ext cx="4376870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4"/>
            <a:ext cx="4378590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2" y="273051"/>
            <a:ext cx="3259006" cy="116205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0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2" y="1435101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103163" tIns="51581" rIns="103163" bIns="5158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103163" tIns="51581" rIns="103163" bIns="5158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D0CC8-4B21-432F-A9FE-4B308EF7BA32}" type="datetimeFigureOut">
              <a:rPr lang="id-ID" smtClean="0"/>
              <a:pPr/>
              <a:t>10/05/2017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6D544-717A-40A5-9C49-6F13C523E982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31626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6860" indent="-386860" algn="l" defTabSz="1031626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96" indent="-322383" algn="l" defTabSz="1031626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289533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5346" indent="-257907" algn="l" defTabSz="1031626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21159" indent="-257907" algn="l" defTabSz="1031626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60" y="0"/>
            <a:ext cx="945416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42"/>
            <a:ext cx="9906000" cy="66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8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00"/>
            <a:ext cx="9906000" cy="671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7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ztrack\Desktop\bati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4237" y="4929198"/>
            <a:ext cx="3161770" cy="1928802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0"/>
            <a:ext cx="9906000" cy="785794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14"/>
          <p:cNvSpPr txBox="1"/>
          <p:nvPr/>
        </p:nvSpPr>
        <p:spPr>
          <a:xfrm>
            <a:off x="238092" y="142852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2B. Presentasi Singkat</a:t>
            </a:r>
            <a:endParaRPr lang="id-ID" sz="32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9728" y="1000108"/>
            <a:ext cx="6137904" cy="578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56"/>
            <a:ext cx="9906000" cy="51926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ztrack\Desktop\bati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4237" y="4929198"/>
            <a:ext cx="3161770" cy="1928802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0"/>
            <a:ext cx="9906000" cy="785794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14"/>
          <p:cNvSpPr txBox="1"/>
          <p:nvPr/>
        </p:nvSpPr>
        <p:spPr>
          <a:xfrm>
            <a:off x="238092" y="142852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2C. Datang Langsung Daftar</a:t>
            </a:r>
            <a:endParaRPr lang="id-ID" sz="32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12" y="1357298"/>
            <a:ext cx="3677527" cy="417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05"/>
            <a:ext cx="9906000" cy="66331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06000" cy="785794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238106" y="142852"/>
            <a:ext cx="3793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3. Registrasi Pembayaran</a:t>
            </a:r>
            <a:endParaRPr lang="id-ID" sz="32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6" name="Picture 5" descr="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5414" y="928670"/>
            <a:ext cx="6606122" cy="557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07"/>
            <a:ext cx="9906000" cy="6508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1013"/>
            <a:ext cx="9906000" cy="65159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785794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6" name="Picture 2" descr="C:\Users\Faztrack\Desktop\bati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4237" y="4929198"/>
            <a:ext cx="3161770" cy="192880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38094" y="142852"/>
            <a:ext cx="5723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4. Proses PAC Dalam Menerima Telepon</a:t>
            </a:r>
            <a:endParaRPr lang="id-ID" sz="32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6" name="Picture 5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12" y="1571638"/>
            <a:ext cx="3357586" cy="3464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0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71678"/>
            <a:ext cx="3667116" cy="85725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/>
        </p:nvSpPr>
        <p:spPr>
          <a:xfrm>
            <a:off x="0" y="285728"/>
            <a:ext cx="9906000" cy="135732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3881430" y="500042"/>
            <a:ext cx="2138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bg1"/>
                </a:solidFill>
                <a:latin typeface="Agency FB" pitchFamily="34" charset="0"/>
              </a:rPr>
              <a:t>Daftar Isi</a:t>
            </a:r>
            <a:endParaRPr lang="id-ID" sz="48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2868" y="1785926"/>
            <a:ext cx="52149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id-ID" b="1" dirty="0" smtClean="0"/>
              <a:t>Proses Greeting PAC dengan Tamu</a:t>
            </a:r>
          </a:p>
          <a:p>
            <a:pPr marL="457200" indent="-457200"/>
            <a:endParaRPr lang="id-ID" b="1" dirty="0" smtClean="0"/>
          </a:p>
          <a:p>
            <a:pPr marL="457200" indent="-457200"/>
            <a:r>
              <a:rPr lang="id-ID" b="1" dirty="0" smtClean="0"/>
              <a:t>2A.  Proses PAC memberikan informasi kepada orang tua / siswa</a:t>
            </a:r>
          </a:p>
          <a:p>
            <a:pPr marL="457200" indent="-457200"/>
            <a:endParaRPr lang="id-ID" b="1" dirty="0" smtClean="0"/>
          </a:p>
          <a:p>
            <a:pPr marL="457200" indent="-457200"/>
            <a:r>
              <a:rPr lang="id-ID" b="1" dirty="0" smtClean="0"/>
              <a:t>2B.  Presentasi Singkat</a:t>
            </a:r>
          </a:p>
          <a:p>
            <a:pPr marL="457200" indent="-457200"/>
            <a:endParaRPr lang="id-ID" b="1" dirty="0" smtClean="0"/>
          </a:p>
          <a:p>
            <a:pPr marL="457200" indent="-457200"/>
            <a:r>
              <a:rPr lang="id-ID" b="1" dirty="0" smtClean="0"/>
              <a:t>2C.  Datang Langsung Daftar</a:t>
            </a:r>
          </a:p>
          <a:p>
            <a:pPr marL="457200" indent="-457200"/>
            <a:endParaRPr lang="id-ID" b="1" dirty="0" smtClean="0"/>
          </a:p>
          <a:p>
            <a:pPr marL="457200" indent="-457200"/>
            <a:r>
              <a:rPr lang="id-ID" b="1" dirty="0" smtClean="0"/>
              <a:t>3.     Registrasi Pembayaran</a:t>
            </a:r>
          </a:p>
          <a:p>
            <a:pPr marL="457200" indent="-457200"/>
            <a:endParaRPr lang="id-ID" b="1" dirty="0" smtClean="0"/>
          </a:p>
          <a:p>
            <a:pPr marL="457200" indent="-457200"/>
            <a:r>
              <a:rPr lang="id-ID" b="1" dirty="0" smtClean="0"/>
              <a:t>4.     Proses PAC dalam menerima telepon</a:t>
            </a:r>
          </a:p>
          <a:p>
            <a:pPr marL="457200" indent="-457200"/>
            <a:endParaRPr lang="id-ID" b="1" dirty="0" smtClean="0"/>
          </a:p>
          <a:p>
            <a:pPr marL="457200" indent="-457200"/>
            <a:r>
              <a:rPr lang="id-ID" b="1" dirty="0" smtClean="0"/>
              <a:t>5.     </a:t>
            </a:r>
            <a:r>
              <a:rPr lang="en-US" b="1" dirty="0" err="1" smtClean="0"/>
              <a:t>Proses</a:t>
            </a:r>
            <a:r>
              <a:rPr lang="en-US" b="1" dirty="0" smtClean="0"/>
              <a:t> PAC </a:t>
            </a:r>
            <a:r>
              <a:rPr lang="en-US" b="1" dirty="0" err="1" smtClean="0"/>
              <a:t>dalam</a:t>
            </a:r>
            <a:r>
              <a:rPr lang="en-US" b="1" dirty="0" smtClean="0"/>
              <a:t> </a:t>
            </a:r>
            <a:r>
              <a:rPr lang="en-US" b="1" dirty="0" err="1" smtClean="0"/>
              <a:t>memberikan</a:t>
            </a:r>
            <a:r>
              <a:rPr lang="en-US" b="1" dirty="0" smtClean="0"/>
              <a:t> </a:t>
            </a:r>
            <a:r>
              <a:rPr lang="en-US" b="1" dirty="0" err="1" smtClean="0"/>
              <a:t>informasi</a:t>
            </a:r>
            <a:r>
              <a:rPr lang="en-US" b="1" dirty="0" smtClean="0"/>
              <a:t> / </a:t>
            </a:r>
            <a:r>
              <a:rPr lang="id-ID" b="1" dirty="0" smtClean="0"/>
              <a:t> </a:t>
            </a:r>
            <a:r>
              <a:rPr lang="en-US" b="1" dirty="0" smtClean="0"/>
              <a:t>follow up </a:t>
            </a:r>
            <a:r>
              <a:rPr lang="en-US" b="1" dirty="0" err="1" smtClean="0"/>
              <a:t>di</a:t>
            </a:r>
            <a:r>
              <a:rPr lang="en-US" b="1" dirty="0" smtClean="0"/>
              <a:t> </a:t>
            </a:r>
            <a:r>
              <a:rPr lang="en-US" b="1" dirty="0" err="1" smtClean="0"/>
              <a:t>telepon</a:t>
            </a:r>
            <a:endParaRPr lang="id-ID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9530" y="2143116"/>
            <a:ext cx="3214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Alur Umum</a:t>
            </a:r>
          </a:p>
          <a:p>
            <a:r>
              <a:rPr lang="id-ID" b="1" dirty="0" smtClean="0">
                <a:solidFill>
                  <a:schemeClr val="bg1"/>
                </a:solidFill>
              </a:rPr>
              <a:t>Petunjuk Pembacaan</a:t>
            </a:r>
            <a:endParaRPr lang="id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0"/>
            <a:ext cx="6769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3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906000" cy="785794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6" name="Picture 2" descr="C:\Users\Faztrack\Desktop\bati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4237" y="4929198"/>
            <a:ext cx="3161770" cy="192880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38093" y="142852"/>
            <a:ext cx="5080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5.</a:t>
            </a:r>
            <a:r>
              <a:rPr lang="en-US" sz="3200" b="1" dirty="0" smtClean="0">
                <a:solidFill>
                  <a:schemeClr val="bg1"/>
                </a:solidFill>
                <a:latin typeface="Agency FB" pitchFamily="34" charset="0"/>
              </a:rPr>
              <a:t> P</a:t>
            </a:r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roses</a:t>
            </a:r>
            <a:r>
              <a:rPr lang="en-US" sz="3200" b="1" dirty="0" smtClean="0">
                <a:solidFill>
                  <a:schemeClr val="bg1"/>
                </a:solidFill>
                <a:latin typeface="Agency FB" pitchFamily="34" charset="0"/>
              </a:rPr>
              <a:t> PAC F</a:t>
            </a:r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ollow</a:t>
            </a:r>
            <a:r>
              <a:rPr lang="en-US" sz="3200" b="1" dirty="0" smtClean="0">
                <a:solidFill>
                  <a:schemeClr val="bg1"/>
                </a:solidFill>
                <a:latin typeface="Agency FB" pitchFamily="34" charset="0"/>
              </a:rPr>
              <a:t> U</a:t>
            </a:r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p</a:t>
            </a:r>
            <a:r>
              <a:rPr lang="en-US" sz="3200" b="1" dirty="0" smtClean="0">
                <a:solidFill>
                  <a:schemeClr val="bg1"/>
                </a:solidFill>
                <a:latin typeface="Agency FB" pitchFamily="34" charset="0"/>
              </a:rPr>
              <a:t> D</a:t>
            </a:r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i</a:t>
            </a:r>
            <a:r>
              <a:rPr lang="en-US" sz="3200" b="1" dirty="0" smtClean="0">
                <a:solidFill>
                  <a:schemeClr val="bg1"/>
                </a:solidFill>
                <a:latin typeface="Agency FB" pitchFamily="34" charset="0"/>
              </a:rPr>
              <a:t> T</a:t>
            </a:r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elepon</a:t>
            </a:r>
            <a:endParaRPr lang="id-ID" sz="32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6" name="Picture 5" descr="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84" y="1142984"/>
            <a:ext cx="4500594" cy="532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8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5653" y="0"/>
            <a:ext cx="699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7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1071546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6" name="Picture 2" descr="C:\Users\Faztrack\Desktop\bati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4237" y="4929198"/>
            <a:ext cx="3161770" cy="192880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38106" y="26623"/>
            <a:ext cx="9179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solidFill>
                  <a:schemeClr val="bg1"/>
                </a:solidFill>
                <a:latin typeface="Agency FB" pitchFamily="34" charset="0"/>
              </a:rPr>
              <a:t>6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. Proses PAC </a:t>
            </a:r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D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alam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M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elakukan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P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enagihan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</a:p>
          <a:p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P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embayaran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K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epada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O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rangtua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/ </a:t>
            </a:r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S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iswa</a:t>
            </a:r>
            <a:endParaRPr lang="id-ID" sz="28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6" name="Picture 5" descr="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82" y="1285860"/>
            <a:ext cx="5711773" cy="5226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1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94"/>
            <a:ext cx="9906000" cy="67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2955"/>
            <a:ext cx="9906000" cy="67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906000" cy="785794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6" name="Picture 2" descr="C:\Users\Faztrack\Desktop\bati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4237" y="4929198"/>
            <a:ext cx="3161770" cy="192880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38092" y="142852"/>
            <a:ext cx="526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d-ID" sz="2800" b="1" dirty="0" smtClean="0">
                <a:solidFill>
                  <a:schemeClr val="bg1"/>
                </a:solidFill>
                <a:latin typeface="Agency FB" pitchFamily="34" charset="0"/>
              </a:rPr>
              <a:t>7. 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P</a:t>
            </a:r>
            <a:r>
              <a:rPr lang="id-ID" sz="2800" b="1" dirty="0" smtClean="0">
                <a:solidFill>
                  <a:schemeClr val="bg1"/>
                </a:solidFill>
                <a:latin typeface="Agency FB" pitchFamily="34" charset="0"/>
              </a:rPr>
              <a:t>roses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PAC D</a:t>
            </a:r>
            <a:r>
              <a:rPr lang="id-ID" sz="2800" b="1" dirty="0" smtClean="0">
                <a:solidFill>
                  <a:schemeClr val="bg1"/>
                </a:solidFill>
                <a:latin typeface="Agency FB" pitchFamily="34" charset="0"/>
              </a:rPr>
              <a:t>alam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M</a:t>
            </a:r>
            <a:r>
              <a:rPr lang="id-ID" sz="2800" b="1" dirty="0" smtClean="0">
                <a:solidFill>
                  <a:schemeClr val="bg1"/>
                </a:solidFill>
                <a:latin typeface="Agency FB" pitchFamily="34" charset="0"/>
              </a:rPr>
              <a:t>enangani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K</a:t>
            </a:r>
            <a:r>
              <a:rPr lang="id-ID" sz="2800" b="1" dirty="0" smtClean="0">
                <a:solidFill>
                  <a:schemeClr val="bg1"/>
                </a:solidFill>
                <a:latin typeface="Agency FB" pitchFamily="34" charset="0"/>
              </a:rPr>
              <a:t>omplain</a:t>
            </a:r>
            <a:endParaRPr lang="id-ID" sz="28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7" name="Picture 6" descr="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80" y="1214426"/>
            <a:ext cx="5643602" cy="516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52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66"/>
            <a:ext cx="9906000" cy="65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07754"/>
            <a:ext cx="9906000" cy="364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906000" cy="785794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6" name="Picture 2" descr="C:\Users\Faztrack\Desktop\bati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4237" y="4929198"/>
            <a:ext cx="3161770" cy="192880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38107" y="142852"/>
            <a:ext cx="7039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 smtClean="0">
                <a:solidFill>
                  <a:schemeClr val="bg1"/>
                </a:solidFill>
                <a:latin typeface="Agency FB" pitchFamily="34" charset="0"/>
              </a:rPr>
              <a:t>8. 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Standar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percakapan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instruktur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dalam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membuka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kelas</a:t>
            </a:r>
            <a:endParaRPr lang="id-ID" sz="2800" b="1" dirty="0" smtClean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2" name="Picture 1" descr="7-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20" y="1484784"/>
            <a:ext cx="4331380" cy="4364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5728"/>
            <a:ext cx="9906000" cy="135732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3881430" y="500042"/>
            <a:ext cx="2138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bg1"/>
                </a:solidFill>
                <a:latin typeface="Agency FB" pitchFamily="34" charset="0"/>
              </a:rPr>
              <a:t>Daftar Isi</a:t>
            </a:r>
            <a:endParaRPr lang="id-ID" sz="48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2868" y="1785926"/>
            <a:ext cx="52149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 startAt="6"/>
            </a:pPr>
            <a:r>
              <a:rPr lang="id-ID" b="1" dirty="0" smtClean="0"/>
              <a:t>Proses PAC dalam melakukan penagihan pembayaran kepada orangtua / siswa</a:t>
            </a:r>
          </a:p>
          <a:p>
            <a:pPr marL="457200" indent="-457200">
              <a:buAutoNum type="arabicPeriod" startAt="6"/>
            </a:pPr>
            <a:endParaRPr lang="id-ID" b="1" dirty="0" smtClean="0"/>
          </a:p>
          <a:p>
            <a:pPr marL="457200" indent="-457200"/>
            <a:r>
              <a:rPr lang="id-ID" b="1" dirty="0" smtClean="0"/>
              <a:t>7.     Proses PAC dalam menangani komplain</a:t>
            </a:r>
          </a:p>
          <a:p>
            <a:pPr marL="457200" indent="-457200"/>
            <a:endParaRPr lang="id-ID" b="1" dirty="0" smtClean="0"/>
          </a:p>
          <a:p>
            <a:pPr marL="457200" indent="-457200"/>
            <a:r>
              <a:rPr lang="id-ID" b="1" dirty="0" smtClean="0"/>
              <a:t>8.     Standar percakapan Instruktur Smart dalam Membuka Kegiatan Belajar Mengajar (KBM)</a:t>
            </a:r>
          </a:p>
          <a:p>
            <a:pPr marL="457200" indent="-457200"/>
            <a:endParaRPr lang="id-ID" b="1" dirty="0" smtClean="0"/>
          </a:p>
          <a:p>
            <a:pPr marL="457200" indent="-457200"/>
            <a:r>
              <a:rPr lang="id-ID" b="1" dirty="0" smtClean="0"/>
              <a:t>9.     </a:t>
            </a:r>
            <a:r>
              <a:rPr lang="sv-SE" b="1" dirty="0" smtClean="0"/>
              <a:t>Standar percakapan </a:t>
            </a:r>
            <a:r>
              <a:rPr lang="id-ID" b="1" dirty="0" smtClean="0"/>
              <a:t>I</a:t>
            </a:r>
            <a:r>
              <a:rPr lang="sv-SE" b="1" dirty="0" smtClean="0"/>
              <a:t>nstruktur </a:t>
            </a:r>
            <a:r>
              <a:rPr lang="id-ID" b="1" dirty="0" smtClean="0"/>
              <a:t>Smart </a:t>
            </a:r>
            <a:r>
              <a:rPr lang="sv-SE" b="1" dirty="0" smtClean="0"/>
              <a:t>dalam</a:t>
            </a:r>
            <a:r>
              <a:rPr lang="id-ID" dirty="0" smtClean="0"/>
              <a:t> </a:t>
            </a:r>
            <a:r>
              <a:rPr lang="id-ID" b="1" dirty="0" smtClean="0"/>
              <a:t>Menutup Kegiatan Belajar Mengajar (KBM)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02"/>
            <a:ext cx="9906000" cy="6668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785794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6" name="Picture 2" descr="C:\Users\Faztrack\Desktop\bati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4237" y="4929198"/>
            <a:ext cx="3161770" cy="192880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38095" y="142852"/>
            <a:ext cx="6926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d-ID" sz="2800" b="1" dirty="0" smtClean="0">
                <a:solidFill>
                  <a:schemeClr val="bg1"/>
                </a:solidFill>
                <a:latin typeface="Agency FB" pitchFamily="34" charset="0"/>
              </a:rPr>
              <a:t>9. 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Standar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P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ercakapan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I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nstruktur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D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alam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M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enutup</a:t>
            </a:r>
            <a:r>
              <a:rPr lang="en-US" sz="2800" b="1" dirty="0" smtClean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id-ID" sz="2800" b="1" dirty="0" err="1" smtClean="0">
                <a:solidFill>
                  <a:schemeClr val="bg1"/>
                </a:solidFill>
                <a:latin typeface="Agency FB" pitchFamily="34" charset="0"/>
              </a:rPr>
              <a:t>K</a:t>
            </a:r>
            <a:r>
              <a:rPr lang="en-US" sz="2800" b="1" dirty="0" err="1" smtClean="0">
                <a:solidFill>
                  <a:schemeClr val="bg1"/>
                </a:solidFill>
                <a:latin typeface="Agency FB" pitchFamily="34" charset="0"/>
              </a:rPr>
              <a:t>elas</a:t>
            </a:r>
            <a:endParaRPr lang="id-ID" sz="28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6" name="Picture 5" descr="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12" y="1500174"/>
            <a:ext cx="3761251" cy="3881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New folder\SA\Edit\7\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665663" y="-4983163"/>
            <a:ext cx="22077363" cy="14862176"/>
          </a:xfrm>
          <a:prstGeom prst="rect">
            <a:avLst/>
          </a:prstGeom>
          <a:noFill/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05246"/>
            <a:ext cx="9906000" cy="3647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143116"/>
            <a:ext cx="2809860" cy="50004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0" y="285728"/>
            <a:ext cx="9906000" cy="135732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2595546" y="428604"/>
            <a:ext cx="4498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dirty="0" smtClean="0">
                <a:solidFill>
                  <a:schemeClr val="bg1"/>
                </a:solidFill>
                <a:latin typeface="Agency FB" pitchFamily="34" charset="0"/>
              </a:rPr>
              <a:t>Petunjuk Pembicaraan</a:t>
            </a:r>
            <a:endParaRPr lang="id-ID" sz="4800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406" y="2928934"/>
            <a:ext cx="5241050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800" dirty="0" smtClean="0"/>
              <a:t>Dalam setiap contoh </a:t>
            </a:r>
            <a:r>
              <a:rPr lang="id-ID" sz="1800" i="1" dirty="0" smtClean="0"/>
              <a:t>script terdapat kalimat kunci</a:t>
            </a:r>
          </a:p>
          <a:p>
            <a:r>
              <a:rPr lang="id-ID" sz="1800" dirty="0" smtClean="0"/>
              <a:t>yang harus diperhatikan</a:t>
            </a:r>
          </a:p>
          <a:p>
            <a:endParaRPr lang="id-ID" sz="1800" dirty="0" smtClean="0"/>
          </a:p>
          <a:p>
            <a:r>
              <a:rPr lang="id-ID" sz="1800" dirty="0" smtClean="0"/>
              <a:t>Bentuk kalimat kunci ini yaitu berjenis huruf tebal dan</a:t>
            </a:r>
          </a:p>
          <a:p>
            <a:r>
              <a:rPr lang="en-US" sz="1800" dirty="0" smtClean="0"/>
              <a:t>miring </a:t>
            </a:r>
            <a:r>
              <a:rPr lang="en-US" sz="1800" i="1" dirty="0" smtClean="0"/>
              <a:t>(Italic and Bold Font Type)</a:t>
            </a:r>
            <a:endParaRPr lang="id-ID" sz="1800" i="1" dirty="0" smtClean="0"/>
          </a:p>
          <a:p>
            <a:endParaRPr lang="en-US" sz="1800" i="1" dirty="0" smtClean="0"/>
          </a:p>
          <a:p>
            <a:r>
              <a:rPr lang="fi-FI" sz="1800" dirty="0" smtClean="0"/>
              <a:t>Kalimat kunci ini merupakan penjabaran dari konsep</a:t>
            </a:r>
          </a:p>
          <a:p>
            <a:r>
              <a:rPr lang="nl-NL" sz="1800" dirty="0" smtClean="0"/>
              <a:t>yang terdapat pada alur </a:t>
            </a:r>
            <a:r>
              <a:rPr lang="nl-NL" sz="1800" i="1" dirty="0" smtClean="0"/>
              <a:t>script dalam bentuk contoh</a:t>
            </a:r>
          </a:p>
          <a:p>
            <a:r>
              <a:rPr lang="id-ID" sz="1800" dirty="0" smtClean="0"/>
              <a:t>percakapan</a:t>
            </a:r>
            <a:endParaRPr lang="id-ID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523844" y="2143116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Kalimat Kunci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95942" y="5929330"/>
            <a:ext cx="3714776" cy="642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Picture 12" descr="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694" y="2143116"/>
            <a:ext cx="3562847" cy="3610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29132"/>
            <a:ext cx="9906000" cy="135732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3738554" y="4643446"/>
            <a:ext cx="2549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dirty="0" smtClean="0">
                <a:solidFill>
                  <a:schemeClr val="bg1"/>
                </a:solidFill>
                <a:latin typeface="Agency FB" pitchFamily="34" charset="0"/>
              </a:rPr>
              <a:t>Pocket Book</a:t>
            </a:r>
            <a:endParaRPr lang="id-ID" sz="4800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906000" cy="785794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6" name="Picture 2" descr="C:\Users\Faztrack\Desktop\bati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4237" y="4929198"/>
            <a:ext cx="3161770" cy="192880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38106" y="142852"/>
            <a:ext cx="5279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1. Proses Greeting PAC dengan Tamu</a:t>
            </a:r>
            <a:endParaRPr lang="id-ID" sz="32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07" y="1571615"/>
            <a:ext cx="2962662" cy="422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New folder\SA\Edit\1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427913" y="-4343400"/>
            <a:ext cx="27941588" cy="14736763"/>
          </a:xfrm>
          <a:prstGeom prst="rect">
            <a:avLst/>
          </a:prstGeom>
          <a:noFill/>
        </p:spPr>
      </p:pic>
      <p:pic>
        <p:nvPicPr>
          <p:cNvPr id="1027" name="Picture 3" descr="F:\New folder\SA\Edit\1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51650" y="-3513138"/>
            <a:ext cx="27941588" cy="14736763"/>
          </a:xfrm>
          <a:prstGeom prst="rect">
            <a:avLst/>
          </a:prstGeom>
          <a:noFill/>
        </p:spPr>
      </p:pic>
      <p:pic>
        <p:nvPicPr>
          <p:cNvPr id="6" name="Picture 5" descr="photo8669329042713907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59" y="654546"/>
            <a:ext cx="9926759" cy="5560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aztrack\Desktop\bati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4237" y="4929198"/>
            <a:ext cx="3161770" cy="1928802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0"/>
            <a:ext cx="9906000" cy="785794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14"/>
          <p:cNvSpPr txBox="1"/>
          <p:nvPr/>
        </p:nvSpPr>
        <p:spPr>
          <a:xfrm>
            <a:off x="238092" y="142852"/>
            <a:ext cx="7592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solidFill>
                  <a:schemeClr val="bg1"/>
                </a:solidFill>
                <a:latin typeface="Agency FB" pitchFamily="34" charset="0"/>
              </a:rPr>
              <a:t>2A. PAC Memberi Informasi Kepada Orang Tua/Siswa</a:t>
            </a:r>
            <a:endParaRPr lang="id-ID" sz="32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2984"/>
            <a:ext cx="9739346" cy="5175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436"/>
            <a:ext cx="9906000" cy="66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654</TotalTime>
  <Words>638</Words>
  <Application>Microsoft Office PowerPoint</Application>
  <PresentationFormat>A4 Paper (210x297 mm)</PresentationFormat>
  <Paragraphs>253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Agency FB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Faztrack</dc:creator>
  <cp:lastModifiedBy>PEPBUser</cp:lastModifiedBy>
  <cp:revision>80</cp:revision>
  <dcterms:created xsi:type="dcterms:W3CDTF">2016-04-20T07:01:54Z</dcterms:created>
  <dcterms:modified xsi:type="dcterms:W3CDTF">2017-05-10T08:07:08Z</dcterms:modified>
</cp:coreProperties>
</file>